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3225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65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E5E34-D337-4B9E-9120-FE75E8714787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6E30C-77AA-4360-9790-2DB125166C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25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4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B2796-258E-9FA5-84AB-AAA69C595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25AC69C-EB7E-61DE-FB1C-84CECF8F9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852353-FBC3-F81A-7775-EEFAD299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B1AE89-1C9E-77E8-05DE-DC70C0E6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A274C0-98C3-83FA-E54C-144A5100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05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5EB9B-DE6E-9E14-BAB0-0601169E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A0BE639-5044-9510-97B8-F35135DAF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7F0764-2625-5E2E-82BF-E61733A6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66819D-55A1-8019-8E89-4D808661F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CEF04C-D515-7C79-8FC8-82009C6D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89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405C7F-EAE0-5AEB-F89D-E168195A1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2F5F16-521A-9439-F282-5F9607140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472943-05EB-F177-5B38-8A75F24B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873B3D-53A3-8CD1-A69F-0CADAA56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49EB91-36B9-AB74-E1F3-A0832CF2E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13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83B0-B822-8A4C-824A-1FFA9D09F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121FD-F331-3E49-A2AC-23DCE656E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3BB42-7DBD-F046-813B-298D6E7E7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EC44FA-F7EE-8541-B103-339D1C425D81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BD9B-E6D8-7645-AA20-79C4F9FC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6C096-03E5-4A4B-8895-0CC9A6F4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FE175-BDE0-9848-8FC3-130D2439A2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8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B5524-709F-5F46-9E38-BEF9B54B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EC44FA-F7EE-8541-B103-339D1C425D81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745DC-7DAB-E549-BD66-094428165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BA50F-3998-1E4C-9058-A286631E3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FE175-BDE0-9848-8FC3-130D2439A2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47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79516" y="6540500"/>
            <a:ext cx="226619" cy="2305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CB4B4D-7CA3-9044-876B-883B54F8677D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645277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1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1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FC3DAB-407D-4279-8EB6-232635B61438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EFE82-39F2-4F47-8A0C-D5AB3496FA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6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CDDB-7AC1-F909-B0E4-C5BF71AD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4BB571-2158-449E-C6B6-A4B81D83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953779-2742-0845-AB18-EDBFE0773374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ACFB5-6756-5AFB-8AF9-14CD3F9C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53D5E3-C65C-29DC-DCD7-4CD635653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A08C5-E366-E344-8B84-7D60AD0C43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7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BE5F0-4AA2-679B-3489-E7E1B0F1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8DAB9-7640-611C-B0B1-929423DF4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95BC-9569-71C9-7E84-8FB7C944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953779-2742-0845-AB18-EDBFE0773374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86494-66C3-D1C2-6201-ED812FBC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7A9-CCD9-26AF-C6A1-5E4A82AC4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A08C5-E366-E344-8B84-7D60AD0C43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0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8983FC-6EF3-EFF8-C14B-64B9E850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7EC8D9-3BB5-4E4B-9B08-840EDC0C5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0D98C9-7877-019D-813E-E186FAE49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182DA7-163C-0B2B-714B-A74E2F6A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C77D4A-346D-9B6C-4A88-655431C9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06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4FA7D0-9C36-5F7B-2C93-50AE2392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A96179-10FD-304A-2852-3CABF4A6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F93356-0C70-0221-0FA8-E2F964F24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991A6E-8543-3E7A-72D0-059FD59D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EC25BE-DFB3-6524-0C2D-9E57F4A1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55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1B3668-29CC-09BA-85AC-B52E4D838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3A7926-2478-1B24-83D7-2694CD8E3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2460A8-33FB-6972-928D-6EDACD872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E376CD-27B6-65B4-0A04-18F857F4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5989BF-94DF-C47C-9742-6FBB0714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BE8C46-8862-64AA-386B-2C64C0D4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61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CEC573-D211-BD72-FEFF-BF1BE016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BA5347-F934-32C8-7FD0-8A3E013E0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2DA8E6B-FCAD-32E1-2699-2CB9EBA36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5EC91F3-4B10-FCD4-C604-2482D7E59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3CF5A5A-29CC-DFDE-689E-500B70A4C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8A9E0D5-5CDC-A97B-F5F1-0CF1A993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A18D7D6-164D-0440-3074-8017D7A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AAAC3B9-6072-C362-D47B-CB30D33EB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78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A84941-9311-2B21-2819-44718E04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DE4C852-C32D-1E3E-1FFD-CB5D3ED0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3CCA5F0-0BBA-7F9A-BF46-FE873220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FBFEFC3-61ED-65DC-BE0C-4E413456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55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02C48D7-E74D-2CD4-1D6B-0B8CFA266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5AC5A0C-108B-D29E-FC26-3C6F9D2F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D3A2BB6-51ED-95C9-7CBB-1D503A454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94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8EF70-AFBB-8820-2618-73599AF6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AA41E2-8BCD-AAA7-25D0-657E520C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61E1DCC-9BBC-E4C2-FE5A-F99033936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D84C480-BA60-18E5-5C9C-16086730C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374A6D-F0AB-F0F8-7A2D-5CF959D0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DF498F-7199-44A6-47F1-AB966E47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47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0E7702-A354-1D3A-D493-059AF7A6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EAB6A2-C7CF-D052-60CC-2D9CEC41C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547EB31-0D6D-C0CF-6213-D6B5A080E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133DC9-D9EE-1F5B-62A9-2C74F075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1E09FB-7B90-CA8D-7653-7CCDA7BE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40FE83-9B65-B307-D5D4-8AAFDFC0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59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0AC79B6-F9E8-23C0-780F-E8AA2F1E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FE5F64-D1EF-27B8-3DCA-E35154141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95B7AA-6BF4-E39B-3150-C23B5042A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5BE620-6B76-4A05-94FF-60251A85FF3B}" type="datetimeFigureOut">
              <a:rPr lang="zh-CN" altLang="en-US" smtClean="0"/>
              <a:t>2024/7/23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5B026D-D47F-E584-3865-AC9EB361A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8375C5-AB49-F065-64BB-BC52C61B8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03EF4F-B77B-4561-B88E-DCEDCD42EC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79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44565-0183-F541-91C8-463B4079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187FB-7343-6C4C-8F00-58B5E131E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C8F99-833E-3849-B0FA-3CACCBAA3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BEC44FA-F7EE-8541-B103-339D1C425D81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DCA4-9A40-5444-936D-107331E2E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935F2-7C22-9144-98DC-A4497B082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43FE175-BDE0-9848-8FC3-130D2439A2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26">
            <a:extLst>
              <a:ext uri="{FF2B5EF4-FFF2-40B4-BE49-F238E27FC236}">
                <a16:creationId xmlns:a16="http://schemas.microsoft.com/office/drawing/2014/main" id="{7FA83EF2-D9D2-D54F-831D-D179342C903E}"/>
              </a:ext>
            </a:extLst>
          </p:cNvPr>
          <p:cNvSpPr/>
          <p:nvPr/>
        </p:nvSpPr>
        <p:spPr bwMode="gray">
          <a:xfrm>
            <a:off x="7333988" y="3779061"/>
            <a:ext cx="3461718" cy="1636048"/>
          </a:xfrm>
          <a:prstGeom prst="rightArrow">
            <a:avLst>
              <a:gd name="adj1" fmla="val 37059"/>
              <a:gd name="adj2" fmla="val 70372"/>
            </a:avLst>
          </a:prstGeom>
          <a:gradFill flip="none" rotWithShape="1">
            <a:gsLst>
              <a:gs pos="71000">
                <a:schemeClr val="bg2">
                  <a:alpha val="86000"/>
                </a:schemeClr>
              </a:gs>
              <a:gs pos="100000">
                <a:srgbClr val="BFBFBF">
                  <a:alpha val="94000"/>
                </a:srgbClr>
              </a:gs>
              <a:gs pos="100000">
                <a:srgbClr val="A0A1A0">
                  <a:alpha val="79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Calibri"/>
              <a:sym typeface="Century Gothic"/>
            </a:endParaRPr>
          </a:p>
        </p:txBody>
      </p:sp>
      <p:sp>
        <p:nvSpPr>
          <p:cNvPr id="87" name="Rechteck 86"/>
          <p:cNvSpPr/>
          <p:nvPr/>
        </p:nvSpPr>
        <p:spPr bwMode="gray">
          <a:xfrm>
            <a:off x="5922" y="3126"/>
            <a:ext cx="12179728" cy="1636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67" tIns="35967" rIns="35967" bIns="35967" rtlCol="0" anchor="ctr"/>
          <a:lstStyle/>
          <a:p>
            <a:pPr marL="0" marR="0" lvl="0" indent="0" algn="l" defTabSz="9135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99"/>
              </a:spcAft>
              <a:buClrTx/>
              <a:buSzTx/>
              <a:buFontTx/>
              <a:buNone/>
              <a:tabLst/>
              <a:defRPr/>
            </a:pPr>
            <a:endParaRPr kumimoji="0" lang="en-US" sz="1798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/>
              <a:ea typeface="微软雅黑" panose="020B0503020204020204" pitchFamily="34" charset="-122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863920" y="543561"/>
            <a:ext cx="4818401" cy="525874"/>
          </a:xfrm>
        </p:spPr>
        <p:txBody>
          <a:bodyPr anchor="ctr"/>
          <a:lstStyle/>
          <a:p>
            <a:pPr algn="l" rtl="0"/>
            <a:r>
              <a:rPr lang="en-US" sz="2598" b="1" dirty="0">
                <a:solidFill>
                  <a:schemeClr val="tx2"/>
                </a:solidFill>
              </a:rPr>
              <a:t>制作策略</a:t>
            </a:r>
          </a:p>
        </p:txBody>
      </p:sp>
      <p:sp>
        <p:nvSpPr>
          <p:cNvPr id="150" name="Rechteck 149"/>
          <p:cNvSpPr/>
          <p:nvPr/>
        </p:nvSpPr>
        <p:spPr bwMode="gray">
          <a:xfrm>
            <a:off x="5929850" y="204637"/>
            <a:ext cx="4818401" cy="1233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869" tIns="143869" rIns="143869" bIns="143869" rtlCol="0" anchor="ctr"/>
          <a:lstStyle/>
          <a:p>
            <a:pPr marL="0" marR="0" lvl="0" indent="0" algn="l" defTabSz="914400" rtl="0" eaLnBrk="1" fontAlgn="auto" latinLnBrk="0" hangingPunct="1">
              <a:lnSpc>
                <a:spcPts val="1880"/>
              </a:lnSpc>
              <a:spcBef>
                <a:spcPts val="0"/>
              </a:spcBef>
              <a:spcAft>
                <a:spcPts val="99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亨利·明茨伯格于 1987 年根据他对战略出现的反思，提出了“工艺策略”这一概念。工艺策略模型是一种创新的战略制定方法。</a:t>
            </a:r>
          </a:p>
        </p:txBody>
      </p:sp>
      <p:sp>
        <p:nvSpPr>
          <p:cNvPr id="7" name="Rechteck 26">
            <a:extLst>
              <a:ext uri="{FF2B5EF4-FFF2-40B4-BE49-F238E27FC236}">
                <a16:creationId xmlns:a16="http://schemas.microsoft.com/office/drawing/2014/main" id="{1BB590A7-F256-9D46-91BE-8DAE20832726}"/>
              </a:ext>
            </a:extLst>
          </p:cNvPr>
          <p:cNvSpPr/>
          <p:nvPr/>
        </p:nvSpPr>
        <p:spPr bwMode="gray">
          <a:xfrm>
            <a:off x="1070277" y="3779061"/>
            <a:ext cx="3461718" cy="1636048"/>
          </a:xfrm>
          <a:prstGeom prst="rightArrow">
            <a:avLst>
              <a:gd name="adj1" fmla="val 37059"/>
              <a:gd name="adj2" fmla="val 70372"/>
            </a:avLst>
          </a:prstGeom>
          <a:gradFill flip="none" rotWithShape="1">
            <a:gsLst>
              <a:gs pos="71000">
                <a:schemeClr val="bg2">
                  <a:alpha val="86000"/>
                </a:schemeClr>
              </a:gs>
              <a:gs pos="100000">
                <a:srgbClr val="BFBFBF">
                  <a:alpha val="94000"/>
                </a:srgbClr>
              </a:gs>
              <a:gs pos="100000">
                <a:srgbClr val="A0A1A0">
                  <a:alpha val="79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Calibri"/>
              <a:sym typeface="Century Gothic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19CA4A-596D-904F-BD1E-5A91E97DEC6C}"/>
              </a:ext>
            </a:extLst>
          </p:cNvPr>
          <p:cNvCxnSpPr>
            <a:cxnSpLocks/>
          </p:cNvCxnSpPr>
          <p:nvPr/>
        </p:nvCxnSpPr>
        <p:spPr>
          <a:xfrm flipV="1">
            <a:off x="2699541" y="4984456"/>
            <a:ext cx="0" cy="784327"/>
          </a:xfrm>
          <a:prstGeom prst="straightConnector1">
            <a:avLst/>
          </a:prstGeom>
          <a:ln w="9525">
            <a:solidFill>
              <a:srgbClr val="A9A8A8"/>
            </a:solidFill>
            <a:prstDash val="sys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CBAC4322-B2A5-344B-8087-F283A8CF8A5D}"/>
              </a:ext>
            </a:extLst>
          </p:cNvPr>
          <p:cNvGrpSpPr/>
          <p:nvPr/>
        </p:nvGrpSpPr>
        <p:grpSpPr>
          <a:xfrm>
            <a:off x="4507116" y="4481048"/>
            <a:ext cx="2894647" cy="261511"/>
            <a:chOff x="4500765" y="4481047"/>
            <a:chExt cx="2894647" cy="261511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5EE4EF4-4946-9440-8333-D138976E5703}"/>
                </a:ext>
              </a:extLst>
            </p:cNvPr>
            <p:cNvCxnSpPr>
              <a:cxnSpLocks/>
              <a:endCxn id="6" idx="3"/>
            </p:cNvCxnSpPr>
            <p:nvPr/>
          </p:nvCxnSpPr>
          <p:spPr>
            <a:xfrm flipH="1">
              <a:off x="4500765" y="4610519"/>
              <a:ext cx="2894647" cy="2567"/>
            </a:xfrm>
            <a:prstGeom prst="straightConnector1">
              <a:avLst/>
            </a:prstGeom>
            <a:ln w="9525">
              <a:solidFill>
                <a:srgbClr val="A9A8A8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ur choices">
              <a:extLst>
                <a:ext uri="{FF2B5EF4-FFF2-40B4-BE49-F238E27FC236}">
                  <a16:creationId xmlns:a16="http://schemas.microsoft.com/office/drawing/2014/main" id="{D2C6D482-C49F-2B45-A503-7ED48B4E2490}"/>
                </a:ext>
              </a:extLst>
            </p:cNvPr>
            <p:cNvSpPr txBox="1"/>
            <p:nvPr/>
          </p:nvSpPr>
          <p:spPr>
            <a:xfrm>
              <a:off x="5075797" y="4481047"/>
              <a:ext cx="1676200" cy="261511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深思熟虑的策略</a:t>
              </a:r>
              <a:endPara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7D7CCE7-B051-B942-8729-BE5E2DC67A6D}"/>
              </a:ext>
            </a:extLst>
          </p:cNvPr>
          <p:cNvGrpSpPr/>
          <p:nvPr/>
        </p:nvGrpSpPr>
        <p:grpSpPr>
          <a:xfrm>
            <a:off x="7417927" y="4010389"/>
            <a:ext cx="3335821" cy="1205394"/>
            <a:chOff x="7411576" y="4010389"/>
            <a:chExt cx="3335821" cy="1205394"/>
          </a:xfrm>
        </p:grpSpPr>
        <p:sp>
          <p:nvSpPr>
            <p:cNvPr id="24" name="Rechteck 26">
              <a:extLst>
                <a:ext uri="{FF2B5EF4-FFF2-40B4-BE49-F238E27FC236}">
                  <a16:creationId xmlns:a16="http://schemas.microsoft.com/office/drawing/2014/main" id="{0D4C42E0-0334-3F4A-8C5C-BB7BE5DA4E11}"/>
                </a:ext>
              </a:extLst>
            </p:cNvPr>
            <p:cNvSpPr/>
            <p:nvPr/>
          </p:nvSpPr>
          <p:spPr bwMode="gray">
            <a:xfrm>
              <a:off x="7411576" y="4010389"/>
              <a:ext cx="3335821" cy="1205394"/>
            </a:xfrm>
            <a:prstGeom prst="rightArrow">
              <a:avLst>
                <a:gd name="adj1" fmla="val 63676"/>
                <a:gd name="adj2" fmla="val 103710"/>
              </a:avLst>
            </a:prstGeom>
            <a:gradFill flip="none" rotWithShape="1">
              <a:gsLst>
                <a:gs pos="32000">
                  <a:schemeClr val="accent2">
                    <a:lumMod val="5000"/>
                    <a:lumOff val="95000"/>
                  </a:schemeClr>
                </a:gs>
                <a:gs pos="73000">
                  <a:srgbClr val="BFBFBF"/>
                </a:gs>
                <a:gs pos="100000">
                  <a:srgbClr val="A0A1A0"/>
                </a:gs>
              </a:gsLst>
              <a:lin ang="216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90000"/>
                </a:lnSpc>
                <a:spcBef>
                  <a:spcPts val="1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Calibri"/>
                <a:sym typeface="Century Gothic"/>
              </a:endParaRPr>
            </a:p>
          </p:txBody>
        </p:sp>
        <p:sp>
          <p:nvSpPr>
            <p:cNvPr id="17" name="Our choices">
              <a:extLst>
                <a:ext uri="{FF2B5EF4-FFF2-40B4-BE49-F238E27FC236}">
                  <a16:creationId xmlns:a16="http://schemas.microsoft.com/office/drawing/2014/main" id="{45CA3450-3F66-C944-8193-256E67DFA768}"/>
                </a:ext>
              </a:extLst>
            </p:cNvPr>
            <p:cNvSpPr txBox="1"/>
            <p:nvPr/>
          </p:nvSpPr>
          <p:spPr>
            <a:xfrm>
              <a:off x="7873730" y="4482331"/>
              <a:ext cx="2156797" cy="2615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已实现战略</a:t>
              </a:r>
              <a:endPara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0A63236-35AF-B043-BAD1-663382D9E7DC}"/>
              </a:ext>
            </a:extLst>
          </p:cNvPr>
          <p:cNvGrpSpPr/>
          <p:nvPr/>
        </p:nvGrpSpPr>
        <p:grpSpPr>
          <a:xfrm>
            <a:off x="1171295" y="4010389"/>
            <a:ext cx="3335821" cy="1205394"/>
            <a:chOff x="1164944" y="4010389"/>
            <a:chExt cx="3335821" cy="1205394"/>
          </a:xfrm>
        </p:grpSpPr>
        <p:sp>
          <p:nvSpPr>
            <p:cNvPr id="6" name="Rechteck 26">
              <a:extLst>
                <a:ext uri="{FF2B5EF4-FFF2-40B4-BE49-F238E27FC236}">
                  <a16:creationId xmlns:a16="http://schemas.microsoft.com/office/drawing/2014/main" id="{E4915443-C418-004D-96E7-48DC07CE3D4F}"/>
                </a:ext>
              </a:extLst>
            </p:cNvPr>
            <p:cNvSpPr/>
            <p:nvPr/>
          </p:nvSpPr>
          <p:spPr bwMode="gray">
            <a:xfrm>
              <a:off x="1164944" y="4010389"/>
              <a:ext cx="3335821" cy="1205394"/>
            </a:xfrm>
            <a:prstGeom prst="rightArrow">
              <a:avLst>
                <a:gd name="adj1" fmla="val 63676"/>
                <a:gd name="adj2" fmla="val 103710"/>
              </a:avLst>
            </a:prstGeom>
            <a:gradFill flip="none" rotWithShape="1">
              <a:gsLst>
                <a:gs pos="32000">
                  <a:schemeClr val="accent2">
                    <a:lumMod val="5000"/>
                    <a:lumOff val="95000"/>
                  </a:schemeClr>
                </a:gs>
                <a:gs pos="73000">
                  <a:srgbClr val="BFBFBF"/>
                </a:gs>
                <a:gs pos="100000">
                  <a:srgbClr val="A0A1A0"/>
                </a:gs>
              </a:gsLst>
              <a:lin ang="216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90000"/>
                </a:lnSpc>
                <a:spcBef>
                  <a:spcPts val="1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Calibri"/>
                <a:sym typeface="Century Gothic"/>
              </a:endParaRPr>
            </a:p>
          </p:txBody>
        </p:sp>
        <p:sp>
          <p:nvSpPr>
            <p:cNvPr id="18" name="Our choices">
              <a:extLst>
                <a:ext uri="{FF2B5EF4-FFF2-40B4-BE49-F238E27FC236}">
                  <a16:creationId xmlns:a16="http://schemas.microsoft.com/office/drawing/2014/main" id="{6E886964-9AB7-7547-80CC-F005F8F8C2E7}"/>
                </a:ext>
              </a:extLst>
            </p:cNvPr>
            <p:cNvSpPr txBox="1"/>
            <p:nvPr/>
          </p:nvSpPr>
          <p:spPr>
            <a:xfrm>
              <a:off x="1654746" y="4482331"/>
              <a:ext cx="2156797" cy="2615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计划策略</a:t>
              </a:r>
              <a:endPara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Our choices">
            <a:extLst>
              <a:ext uri="{FF2B5EF4-FFF2-40B4-BE49-F238E27FC236}">
                <a16:creationId xmlns:a16="http://schemas.microsoft.com/office/drawing/2014/main" id="{D2391CA8-1BC0-9D4B-8CA4-99D623E53C06}"/>
              </a:ext>
            </a:extLst>
          </p:cNvPr>
          <p:cNvSpPr txBox="1"/>
          <p:nvPr/>
        </p:nvSpPr>
        <p:spPr>
          <a:xfrm>
            <a:off x="1773438" y="5895509"/>
            <a:ext cx="1852206" cy="2615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71" tIns="45671" rIns="45671" bIns="45671" numCol="1" anchor="ctr">
            <a:spAutoFit/>
          </a:bodyPr>
          <a:lstStyle>
            <a:lvl1pPr>
              <a:defRPr b="1">
                <a:solidFill>
                  <a:srgbClr val="26262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A9A8A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被拒绝的策略</a:t>
            </a:r>
            <a:endParaRPr kumimoji="0" sz="1100" b="1" i="0" u="none" strike="noStrike" kern="1200" cap="none" spc="0" normalizeH="0" baseline="0" noProof="0" dirty="0">
              <a:ln>
                <a:noFill/>
              </a:ln>
              <a:solidFill>
                <a:srgbClr val="A9A8A8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06552B4-C7A4-004A-AD97-DDB84C73D578}"/>
              </a:ext>
            </a:extLst>
          </p:cNvPr>
          <p:cNvCxnSpPr>
            <a:cxnSpLocks/>
          </p:cNvCxnSpPr>
          <p:nvPr/>
        </p:nvCxnSpPr>
        <p:spPr>
          <a:xfrm>
            <a:off x="8937300" y="4984456"/>
            <a:ext cx="0" cy="784327"/>
          </a:xfrm>
          <a:prstGeom prst="straightConnector1">
            <a:avLst/>
          </a:prstGeom>
          <a:ln w="9525">
            <a:solidFill>
              <a:srgbClr val="A9A8A8"/>
            </a:solidFill>
            <a:prstDash val="sys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ur choices">
            <a:extLst>
              <a:ext uri="{FF2B5EF4-FFF2-40B4-BE49-F238E27FC236}">
                <a16:creationId xmlns:a16="http://schemas.microsoft.com/office/drawing/2014/main" id="{1ABCFDFC-897A-7246-9DB0-FF1491E6AEEB}"/>
              </a:ext>
            </a:extLst>
          </p:cNvPr>
          <p:cNvSpPr txBox="1"/>
          <p:nvPr/>
        </p:nvSpPr>
        <p:spPr>
          <a:xfrm>
            <a:off x="8027239" y="5893440"/>
            <a:ext cx="1852206" cy="2615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71" tIns="45671" rIns="45671" bIns="45671" numCol="1" anchor="ctr">
            <a:spAutoFit/>
          </a:bodyPr>
          <a:lstStyle>
            <a:lvl1pPr>
              <a:defRPr b="1">
                <a:solidFill>
                  <a:srgbClr val="26262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A9A8A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新兴战略</a:t>
            </a:r>
            <a:endParaRPr kumimoji="0" sz="1100" b="1" i="0" u="none" strike="noStrike" kern="1200" cap="none" spc="0" normalizeH="0" baseline="0" noProof="0" dirty="0">
              <a:ln>
                <a:noFill/>
              </a:ln>
              <a:solidFill>
                <a:srgbClr val="A9A8A8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7BCF18-A746-D84F-BBCC-C680B72CDD83}"/>
              </a:ext>
            </a:extLst>
          </p:cNvPr>
          <p:cNvGrpSpPr/>
          <p:nvPr/>
        </p:nvGrpSpPr>
        <p:grpSpPr>
          <a:xfrm>
            <a:off x="4562536" y="2299090"/>
            <a:ext cx="621624" cy="2096485"/>
            <a:chOff x="4556186" y="2299089"/>
            <a:chExt cx="621624" cy="2096485"/>
          </a:xfrm>
        </p:grpSpPr>
        <p:sp>
          <p:nvSpPr>
            <p:cNvPr id="27" name="Right Arrow 26">
              <a:extLst>
                <a:ext uri="{FF2B5EF4-FFF2-40B4-BE49-F238E27FC236}">
                  <a16:creationId xmlns:a16="http://schemas.microsoft.com/office/drawing/2014/main" id="{869B6975-1148-1142-81F0-E2191AC03101}"/>
                </a:ext>
              </a:extLst>
            </p:cNvPr>
            <p:cNvSpPr/>
            <p:nvPr/>
          </p:nvSpPr>
          <p:spPr>
            <a:xfrm rot="5400000">
              <a:off x="3818755" y="3036520"/>
              <a:ext cx="2096485" cy="621624"/>
            </a:xfrm>
            <a:prstGeom prst="rightArrow">
              <a:avLst>
                <a:gd name="adj1" fmla="val 69696"/>
                <a:gd name="adj2" fmla="val 87616"/>
              </a:avLst>
            </a:prstGeom>
            <a:gradFill flip="none" rotWithShape="1">
              <a:gsLst>
                <a:gs pos="74000">
                  <a:srgbClr val="95B8CE"/>
                </a:gs>
                <a:gs pos="100000">
                  <a:schemeClr val="accent2">
                    <a:lumMod val="0"/>
                    <a:lumOff val="100000"/>
                  </a:schemeClr>
                </a:gs>
                <a:gs pos="41000">
                  <a:srgbClr val="6094B6"/>
                </a:gs>
                <a:gs pos="0">
                  <a:srgbClr val="2A709D"/>
                </a:gs>
              </a:gsLst>
              <a:lin ang="10800000" scaled="1"/>
              <a:tileRect/>
            </a:gra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67" tIns="35967" rIns="35967" bIns="35967" rtlCol="0" anchor="ctr"/>
            <a:lstStyle/>
            <a:p>
              <a:pPr marL="0" marR="0" lvl="0" indent="0" algn="l" defTabSz="9135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99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8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/>
                <a:ea typeface="微软雅黑" panose="020B0503020204020204" pitchFamily="34" charset="-122"/>
              </a:endParaRPr>
            </a:p>
          </p:txBody>
        </p:sp>
        <p:sp>
          <p:nvSpPr>
            <p:cNvPr id="30" name="Our choices">
              <a:extLst>
                <a:ext uri="{FF2B5EF4-FFF2-40B4-BE49-F238E27FC236}">
                  <a16:creationId xmlns:a16="http://schemas.microsoft.com/office/drawing/2014/main" id="{B55C2C72-6EDE-6844-8BC3-9A1136FCF9F8}"/>
                </a:ext>
              </a:extLst>
            </p:cNvPr>
            <p:cNvSpPr txBox="1"/>
            <p:nvPr/>
          </p:nvSpPr>
          <p:spPr>
            <a:xfrm rot="16200000">
              <a:off x="4131816" y="3058459"/>
              <a:ext cx="1453859" cy="2461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行动与思考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04BDAE4-C010-3D4B-A80E-24042F90A932}"/>
              </a:ext>
            </a:extLst>
          </p:cNvPr>
          <p:cNvGrpSpPr/>
          <p:nvPr/>
        </p:nvGrpSpPr>
        <p:grpSpPr>
          <a:xfrm>
            <a:off x="5603953" y="2299090"/>
            <a:ext cx="621624" cy="2096485"/>
            <a:chOff x="5597603" y="2299089"/>
            <a:chExt cx="621624" cy="2096485"/>
          </a:xfrm>
        </p:grpSpPr>
        <p:sp>
          <p:nvSpPr>
            <p:cNvPr id="28" name="Right Arrow 27">
              <a:extLst>
                <a:ext uri="{FF2B5EF4-FFF2-40B4-BE49-F238E27FC236}">
                  <a16:creationId xmlns:a16="http://schemas.microsoft.com/office/drawing/2014/main" id="{9BDE4D4E-46B7-124A-AAD5-85245A275D91}"/>
                </a:ext>
              </a:extLst>
            </p:cNvPr>
            <p:cNvSpPr/>
            <p:nvPr/>
          </p:nvSpPr>
          <p:spPr>
            <a:xfrm rot="5400000">
              <a:off x="4860172" y="3036520"/>
              <a:ext cx="2096485" cy="621624"/>
            </a:xfrm>
            <a:prstGeom prst="rightArrow">
              <a:avLst>
                <a:gd name="adj1" fmla="val 69696"/>
                <a:gd name="adj2" fmla="val 87616"/>
              </a:avLst>
            </a:prstGeom>
            <a:gradFill flip="none" rotWithShape="1">
              <a:gsLst>
                <a:gs pos="74000">
                  <a:srgbClr val="95B8CE"/>
                </a:gs>
                <a:gs pos="100000">
                  <a:schemeClr val="accent2">
                    <a:lumMod val="0"/>
                    <a:lumOff val="100000"/>
                  </a:schemeClr>
                </a:gs>
                <a:gs pos="41000">
                  <a:srgbClr val="6094B6"/>
                </a:gs>
                <a:gs pos="0">
                  <a:srgbClr val="2A709D"/>
                </a:gs>
              </a:gsLst>
              <a:lin ang="10800000" scaled="1"/>
              <a:tileRect/>
            </a:gra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67" tIns="35967" rIns="35967" bIns="35967" rtlCol="0" anchor="ctr"/>
            <a:lstStyle/>
            <a:p>
              <a:pPr marL="0" marR="0" lvl="0" indent="0" algn="l" defTabSz="9135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99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8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/>
                <a:ea typeface="微软雅黑" panose="020B0503020204020204" pitchFamily="34" charset="-122"/>
              </a:endParaRPr>
            </a:p>
          </p:txBody>
        </p:sp>
        <p:sp>
          <p:nvSpPr>
            <p:cNvPr id="31" name="Our choices">
              <a:extLst>
                <a:ext uri="{FF2B5EF4-FFF2-40B4-BE49-F238E27FC236}">
                  <a16:creationId xmlns:a16="http://schemas.microsoft.com/office/drawing/2014/main" id="{CBB48524-CCCF-BD46-A24B-DD1EBA649E4A}"/>
                </a:ext>
              </a:extLst>
            </p:cNvPr>
            <p:cNvSpPr txBox="1"/>
            <p:nvPr/>
          </p:nvSpPr>
          <p:spPr>
            <a:xfrm rot="16200000">
              <a:off x="5177260" y="3042063"/>
              <a:ext cx="1453860" cy="2461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领导与学习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A377C8-D8FA-6A45-A60F-DE9ED541E4ED}"/>
              </a:ext>
            </a:extLst>
          </p:cNvPr>
          <p:cNvGrpSpPr/>
          <p:nvPr/>
        </p:nvGrpSpPr>
        <p:grpSpPr>
          <a:xfrm>
            <a:off x="6582851" y="2294782"/>
            <a:ext cx="621624" cy="2096485"/>
            <a:chOff x="6576501" y="2294781"/>
            <a:chExt cx="621624" cy="2096485"/>
          </a:xfrm>
        </p:grpSpPr>
        <p:sp>
          <p:nvSpPr>
            <p:cNvPr id="29" name="Right Arrow 28">
              <a:extLst>
                <a:ext uri="{FF2B5EF4-FFF2-40B4-BE49-F238E27FC236}">
                  <a16:creationId xmlns:a16="http://schemas.microsoft.com/office/drawing/2014/main" id="{5BA5BFBC-2671-6540-8A73-D0F983F55721}"/>
                </a:ext>
              </a:extLst>
            </p:cNvPr>
            <p:cNvSpPr/>
            <p:nvPr/>
          </p:nvSpPr>
          <p:spPr>
            <a:xfrm rot="5400000">
              <a:off x="5839070" y="3032212"/>
              <a:ext cx="2096485" cy="621624"/>
            </a:xfrm>
            <a:prstGeom prst="rightArrow">
              <a:avLst>
                <a:gd name="adj1" fmla="val 65107"/>
                <a:gd name="adj2" fmla="val 87616"/>
              </a:avLst>
            </a:prstGeom>
            <a:gradFill flip="none" rotWithShape="1">
              <a:gsLst>
                <a:gs pos="74000">
                  <a:srgbClr val="95B8CE"/>
                </a:gs>
                <a:gs pos="100000">
                  <a:schemeClr val="accent2">
                    <a:lumMod val="0"/>
                    <a:lumOff val="100000"/>
                  </a:schemeClr>
                </a:gs>
                <a:gs pos="41000">
                  <a:srgbClr val="6094B6"/>
                </a:gs>
                <a:gs pos="0">
                  <a:srgbClr val="2A709D"/>
                </a:gs>
              </a:gsLst>
              <a:lin ang="10800000" scaled="1"/>
              <a:tileRect/>
            </a:gra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67" tIns="35967" rIns="35967" bIns="35967" rtlCol="0" anchor="ctr"/>
            <a:lstStyle/>
            <a:p>
              <a:pPr marL="0" marR="0" lvl="0" indent="0" algn="l" defTabSz="9135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99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8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/>
                <a:ea typeface="微软雅黑" panose="020B0503020204020204" pitchFamily="34" charset="-122"/>
              </a:endParaRPr>
            </a:p>
          </p:txBody>
        </p:sp>
        <p:sp>
          <p:nvSpPr>
            <p:cNvPr id="32" name="Our choices">
              <a:extLst>
                <a:ext uri="{FF2B5EF4-FFF2-40B4-BE49-F238E27FC236}">
                  <a16:creationId xmlns:a16="http://schemas.microsoft.com/office/drawing/2014/main" id="{4844951A-30CC-9E45-A9EA-61602A84B0B4}"/>
                </a:ext>
              </a:extLst>
            </p:cNvPr>
            <p:cNvSpPr txBox="1"/>
            <p:nvPr/>
          </p:nvSpPr>
          <p:spPr>
            <a:xfrm rot="16200000">
              <a:off x="6159853" y="3042062"/>
              <a:ext cx="1453860" cy="2461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71" tIns="45671" rIns="45671" bIns="45671" numCol="1" anchor="ctr">
              <a:spAutoFit/>
            </a:bodyPr>
            <a:lstStyle>
              <a:lvl1pPr>
                <a:defRPr b="1">
                  <a:solidFill>
                    <a:srgbClr val="262626"/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改变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667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59A7"/>
      </a:accent1>
      <a:accent2>
        <a:srgbClr val="56C09F"/>
      </a:accent2>
      <a:accent3>
        <a:srgbClr val="1872D6"/>
      </a:accent3>
      <a:accent4>
        <a:srgbClr val="8CD4BE"/>
      </a:accent4>
      <a:accent5>
        <a:srgbClr val="4F99EB"/>
      </a:accent5>
      <a:accent6>
        <a:srgbClr val="BFE7DB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Helvetica Neue Medium"/>
        <a:cs typeface="Helvetica Neue Medium"/>
      </a:majorFont>
      <a:minorFont>
        <a:latin typeface="Century Gothic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宽屏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Calibri</vt:lpstr>
      <vt:lpstr>Calibri Light</vt:lpstr>
      <vt:lpstr>Office 主题​​</vt:lpstr>
      <vt:lpstr>Office Theme</vt:lpstr>
      <vt:lpstr>制作策略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zhanghao</dc:creator>
  <cp:lastModifiedBy>zhanghao</cp:lastModifiedBy>
  <cp:revision>1</cp:revision>
  <dcterms:created xsi:type="dcterms:W3CDTF">2024-07-23T01:05:02Z</dcterms:created>
  <dcterms:modified xsi:type="dcterms:W3CDTF">2024-07-23T01:05:16Z</dcterms:modified>
</cp:coreProperties>
</file>